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7" r:id="rId3"/>
    <p:sldId id="275" r:id="rId4"/>
    <p:sldId id="294" r:id="rId5"/>
    <p:sldId id="289" r:id="rId6"/>
    <p:sldId id="284" r:id="rId7"/>
    <p:sldId id="285" r:id="rId8"/>
    <p:sldId id="286" r:id="rId9"/>
    <p:sldId id="277" r:id="rId10"/>
    <p:sldId id="295" r:id="rId11"/>
    <p:sldId id="279" r:id="rId12"/>
    <p:sldId id="278" r:id="rId13"/>
    <p:sldId id="280" r:id="rId14"/>
    <p:sldId id="296" r:id="rId15"/>
    <p:sldId id="290" r:id="rId16"/>
    <p:sldId id="281" r:id="rId17"/>
    <p:sldId id="292" r:id="rId18"/>
    <p:sldId id="297" r:id="rId19"/>
    <p:sldId id="291" r:id="rId20"/>
    <p:sldId id="293" r:id="rId21"/>
    <p:sldId id="298" r:id="rId22"/>
    <p:sldId id="283" r:id="rId23"/>
    <p:sldId id="287" r:id="rId24"/>
    <p:sldId id="299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69" autoAdjust="0"/>
    <p:restoredTop sz="94660"/>
  </p:normalViewPr>
  <p:slideViewPr>
    <p:cSldViewPr snapToGrid="0">
      <p:cViewPr varScale="1">
        <p:scale>
          <a:sx n="70" d="100"/>
          <a:sy n="70" d="100"/>
        </p:scale>
        <p:origin x="100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2A169-D323-4C3C-A608-AD2E43F25C41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CD78A-ABFE-4297-A89A-726FDBA973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471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960EA-5BF4-B667-BEF4-C878D0B2A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A7711-7890-11ED-D4AC-0DAD52A07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77A4A-BADE-E9A6-F9D8-7B9822D54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ACF72-EAE1-709D-EE5E-7071FA972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98F6D-7BEC-85B3-7578-43E476569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17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910C4-F1DB-9E64-C86A-1BA39362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813B86-8770-9DF0-42F6-6E252467A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29E89-A1EC-493D-7E0F-5031C7268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3676D-BA80-04B0-5388-D9E0B30D5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DC621-29C8-5925-75AF-637615248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647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6D2EB5-3E20-5EAA-5A90-CF20FEC8FF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17716-680D-9774-B18E-F18957CBD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D5549-6A48-2E0D-5538-394D0F639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15150-1660-2B7C-3296-6E69F3BB2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43B02-0164-198B-E551-5094D275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758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F3BE-512F-A9CE-900D-B6E0068F4D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1E759-8398-1C8B-4F38-3B5F5F382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DDE8A-E854-1D1C-8B81-59D304580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4DB82-9D26-A4A7-DD71-B140CE7BA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D4B25-EB67-28E5-5C5F-D5789BB8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323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58F54-B80F-E040-0537-D4AB53684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5052E-FBAF-9764-17B4-44EEDA19C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28461-73E6-DA43-A804-1BED2DEDC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C90D2-FEC4-8B98-89A9-8B863F908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767BA-0170-E4AA-D831-BE5F2B30C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90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643F4-DF9D-3089-607F-F630042D2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C6B38-3C8D-E9B6-AE09-3D4FB3A9E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396E3-1754-8F20-FFD6-495F35BE4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ECFE-EDD5-4401-2AE2-5CF0BEE56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226EF-4679-CF6F-CF81-24B227602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5125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617A-463C-B0FA-843B-05D55BB4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016E-78F1-F75B-BC93-791E45376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4ACE3-6B57-CC2B-E335-02B52C0EB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BD783-A52E-0064-668C-D393154B0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EDF47-CE09-3FD5-8ADD-0A6CFFA9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BE330-F483-EA66-3FEC-34BA5B61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381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9D43-5E5B-48DD-A60B-FDDAC693B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6F32E-5382-7984-7E93-85C807443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18230-A817-7965-EFCB-0720B4ABC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E3800D-524D-E9FD-E4E6-8A0324046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48E2B-8B3B-4A12-8C05-6222B14B48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083518-B8B2-5C7F-CD0A-125EFA78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0EBAF-1066-8FE2-60BF-0AD28A94F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6C8C0-F362-9C7F-C203-EC0BF19BF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59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044E-9B9D-6532-38C5-2548C08E3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5C59B-7D5D-D630-8E28-4022FF766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96964E-2C9E-7926-8B63-80F95308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30FA47-9D75-E0FF-8FB3-0F9EF1813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870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68972-0D81-CE22-EDE6-5BD70E2B4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CF470F-F056-E314-B018-2C9E07E7F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2BD58-FE18-5B4B-0126-E111600D5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723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E1CF6-20E5-C8D0-55EF-0044CFF3B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13B3F-0A8A-88D7-368C-2C0D15C33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D8D0F0-7D28-2713-49F8-A122409C5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5D5A1-AB6A-3313-6D15-BF77B31E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49E29-6085-AC32-B97C-BE6FFEDD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97273-FC10-830B-4EE1-EF7CBFF7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15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F8CF6-F24F-3C98-1E48-D56ACEDC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B797-C22F-7852-00B5-E0CF72528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B61E2-AA9C-92DB-8280-1B5CF3FE8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52D07-9EB6-D90D-C17B-1701043CF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BCF2D-CE56-1090-251F-55B5F06F9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067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18FA-A510-D593-C2E8-A943D32C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86480-7067-230A-B3CE-415EF472B5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C3E5E3-C685-17BB-99D4-CCE0E3B57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FCBDC-72D1-DA03-EEBB-12C473CA7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BEEE8-F749-3928-8336-8F0490C7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2A82A-58B8-B13C-BD66-5D340CA1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788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1B81-8671-ED96-E3F5-C681FFE3E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EFCA56-3F75-07CB-9FB7-F0F7B78EA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CC168-4ABB-D666-29C9-347EFF50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4C89C-E42B-0302-ED96-48D8638BE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BADE0-9275-B9E0-72CF-A481D81C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42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ACC2B5-AAB4-6939-855D-759D3FB8B1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0E091-D309-3C53-FAA0-94D42F52B9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CD9BE-9D56-0A3B-FC8E-767BBF1A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BC3CD-7309-6765-72C1-5982459D6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D70F7-1F47-1B7A-7B20-44E99C13A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8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0E024-08C8-1715-FC03-F3A4BE17C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28F73-D198-1BC2-3138-AE28C2E11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A711E-FEB8-FE50-F31D-9F6CE831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C82A6-DA33-B664-CDD1-03C84A53B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84E33-57EC-16E0-E8A7-9DE7D3E09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15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459-C3A4-B66C-F81F-9D6EC0CE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5DD84-5CFA-FB6E-8C4F-DA6F6B66B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717E30-4EA4-858F-16E6-EE30A9703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D151A-6F65-5ECD-2D89-2AEFE7ADB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3815B-85FE-88BA-5373-B7DFB623D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02154-5B6F-601E-BE06-00C97B84A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26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268D-A6C9-44F8-1FDB-F7C731498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0E7C3-EF77-364B-A5B0-A0B827402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3548C9-548F-A070-1E66-AA028817B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84F47F-1B21-A18D-4789-88A0492F6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18D0E-A086-8E31-7B6F-3D5BA0D3D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1948D0-9774-62FD-327E-62A0E0878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3E447C-2174-3871-E2A8-3EF2BA448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774369-6616-FADF-48F4-0AC0D6AD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3497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012A-0B14-EAFB-8C1B-2F9DA4CD0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7A1DAC-CC57-E522-AD8B-BADA26454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DD44B-F219-2151-6E10-261B114F1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C38EC5-D3B9-7226-5B1E-8950CBBF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00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775E1-92D2-BB6C-6A66-657A2417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5AF04-DA71-2482-BB3C-E545A016C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F8038-B397-C298-D55F-17CF5657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627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7F1D6-0E83-9C28-D901-024FE459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7E159-09A5-87C2-B1C9-9D45680A5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9CF03-A25A-D921-2F06-7CA1226C7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80D06-06EA-E6E9-04E0-F82657E5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D2F05-7E81-E768-4B9E-BF53C90D1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EA219-1B6C-159C-02F7-AEAA8555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3278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6F7C-9E97-8E92-581A-37361BA41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504DEB-836F-9F94-31F1-ABC47B737C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E3566-9AA7-0959-C136-AA0A777B4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BB96B-65DF-12A7-FC21-C2291BAC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7679C-687D-9FA4-7C2E-40B446561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ED966-048C-DCFC-F16A-242569A05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4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4DCA11-95C8-A9F5-BFE4-0AD190904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7B0C2-CBF9-08C2-3758-69C2CABB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41E7C-0E42-E304-58A2-37191A1FE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CACC6D-5362-4CDB-BB23-7EDDCA6FC617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9CA2E-5B7B-5394-A2D5-C2923DCBF9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DCC28-75F4-704A-7BF5-3F8D1C46F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E3050-C356-44F2-B996-7D3FEFC74A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29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0E771D-197D-29E2-0B81-12A4FAE2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9599D2-8F60-BB7F-534F-CDB425A41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E3F2-2023-C212-377A-F9A16C052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D51BA1-F58B-40DF-9C13-73BC69DE2A80}" type="datetimeFigureOut">
              <a:rPr lang="en-GB" smtClean="0"/>
              <a:t>22/11/2025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9B2B7-BC4C-BF5C-4319-2E83B888F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C4DCB-AAB0-5D1A-3349-E5C5C3E40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CE3CD-8E5B-4FEB-BC1E-3D61BE3CC7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1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E1084-B5DC-32D0-70C8-1C1F01656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Navigational Robotics Series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accent4"/>
                </a:solidFill>
              </a:rPr>
              <a:t>Robot Car-3 (Encoders &amp; IMU)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29A87-03D8-FA02-3B18-72CD3764F3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8970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accent5"/>
                </a:solidFill>
              </a:rPr>
              <a:t>Training Slides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0713A-E89C-43CF-4E70-7220F9700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037" y="32658"/>
            <a:ext cx="4042963" cy="108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89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08351-2C24-15DA-34F4-4B5FFCEA0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AC8B6-63B7-DD79-27AE-68FE6E975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CEA33-BBE0-DCA3-5D04-E9F1E3B12102}"/>
              </a:ext>
            </a:extLst>
          </p:cNvPr>
          <p:cNvSpPr txBox="1"/>
          <p:nvPr/>
        </p:nvSpPr>
        <p:spPr>
          <a:xfrm>
            <a:off x="2218913" y="1376183"/>
            <a:ext cx="7754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PIN Details</a:t>
            </a:r>
            <a:r>
              <a:rPr lang="en-GB" sz="2400" b="1" dirty="0">
                <a:solidFill>
                  <a:schemeClr val="accent4"/>
                </a:solidFill>
              </a:rPr>
              <a:t> - TB6612 Motor Driver</a:t>
            </a:r>
            <a:r>
              <a:rPr lang="en-GB" sz="2400" b="1" dirty="0">
                <a:solidFill>
                  <a:schemeClr val="bg1"/>
                </a:solidFill>
              </a:rPr>
              <a:t> and </a:t>
            </a:r>
            <a:r>
              <a:rPr lang="en-GB" sz="2400" b="1" dirty="0">
                <a:solidFill>
                  <a:schemeClr val="accent5"/>
                </a:solidFill>
              </a:rPr>
              <a:t>DC370 Motor</a:t>
            </a:r>
            <a:endParaRPr lang="en-GB" sz="2400" b="1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A394B5-3237-5536-0146-0DD8927BF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568" y="2154251"/>
            <a:ext cx="4693920" cy="2536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3C713F-8549-EC89-079B-746AC0D3D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12" y="2415047"/>
            <a:ext cx="3043008" cy="20152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11A9EF-F364-AD8E-72B4-D55D598A2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460" y="2538668"/>
            <a:ext cx="1729890" cy="1767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98A215-02D3-998C-1585-1B53E7EB4A6C}"/>
              </a:ext>
            </a:extLst>
          </p:cNvPr>
          <p:cNvSpPr txBox="1"/>
          <p:nvPr/>
        </p:nvSpPr>
        <p:spPr>
          <a:xfrm>
            <a:off x="787078" y="4930815"/>
            <a:ext cx="329930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u="sng" dirty="0">
                <a:solidFill>
                  <a:schemeClr val="accent1"/>
                </a:solidFill>
              </a:rPr>
              <a:t>Left Motor</a:t>
            </a:r>
          </a:p>
          <a:p>
            <a:r>
              <a:rPr lang="en-GB" dirty="0">
                <a:solidFill>
                  <a:schemeClr val="bg1"/>
                </a:solidFill>
              </a:rPr>
              <a:t>A-IN1 – Arduino Nano </a:t>
            </a:r>
            <a:r>
              <a:rPr lang="en-GB" dirty="0">
                <a:solidFill>
                  <a:schemeClr val="accent5"/>
                </a:solidFill>
              </a:rPr>
              <a:t>D8</a:t>
            </a:r>
          </a:p>
          <a:p>
            <a:r>
              <a:rPr lang="en-GB" dirty="0">
                <a:solidFill>
                  <a:schemeClr val="bg1"/>
                </a:solidFill>
              </a:rPr>
              <a:t>A-IN2 – Arduino Nano </a:t>
            </a:r>
            <a:r>
              <a:rPr lang="en-GB" dirty="0">
                <a:solidFill>
                  <a:schemeClr val="accent5"/>
                </a:solidFill>
              </a:rPr>
              <a:t>D7</a:t>
            </a:r>
          </a:p>
          <a:p>
            <a:r>
              <a:rPr lang="en-GB" dirty="0">
                <a:solidFill>
                  <a:schemeClr val="bg1"/>
                </a:solidFill>
              </a:rPr>
              <a:t>PWMA – Arduino Nano </a:t>
            </a:r>
            <a:r>
              <a:rPr lang="en-GB" dirty="0">
                <a:solidFill>
                  <a:schemeClr val="accent5"/>
                </a:solidFill>
              </a:rPr>
              <a:t>D6</a:t>
            </a:r>
          </a:p>
          <a:p>
            <a:r>
              <a:rPr lang="en-GB" dirty="0">
                <a:solidFill>
                  <a:schemeClr val="bg1"/>
                </a:solidFill>
              </a:rPr>
              <a:t>L-Encoder-A - Arduino Nano </a:t>
            </a:r>
            <a:r>
              <a:rPr lang="en-GB" dirty="0">
                <a:solidFill>
                  <a:schemeClr val="accent5"/>
                </a:solidFill>
              </a:rPr>
              <a:t>D2</a:t>
            </a:r>
          </a:p>
          <a:p>
            <a:r>
              <a:rPr lang="en-GB" dirty="0">
                <a:solidFill>
                  <a:schemeClr val="bg1"/>
                </a:solidFill>
              </a:rPr>
              <a:t>L-Encoder-B - Arduino Nano </a:t>
            </a:r>
            <a:r>
              <a:rPr lang="en-GB" dirty="0">
                <a:solidFill>
                  <a:schemeClr val="accent5"/>
                </a:solidFill>
              </a:rPr>
              <a:t>D4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737E37-CC46-2FB4-F668-372703C5733B}"/>
              </a:ext>
            </a:extLst>
          </p:cNvPr>
          <p:cNvSpPr txBox="1"/>
          <p:nvPr/>
        </p:nvSpPr>
        <p:spPr>
          <a:xfrm>
            <a:off x="4644507" y="4930815"/>
            <a:ext cx="33025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u="sng" dirty="0">
                <a:solidFill>
                  <a:schemeClr val="accent1"/>
                </a:solidFill>
              </a:rPr>
              <a:t>Right Motor</a:t>
            </a:r>
          </a:p>
          <a:p>
            <a:r>
              <a:rPr lang="en-GB" dirty="0">
                <a:solidFill>
                  <a:schemeClr val="bg1"/>
                </a:solidFill>
              </a:rPr>
              <a:t>B-IN1 – Arduino Nano </a:t>
            </a:r>
            <a:r>
              <a:rPr lang="en-GB" dirty="0">
                <a:solidFill>
                  <a:schemeClr val="accent5"/>
                </a:solidFill>
              </a:rPr>
              <a:t>D12</a:t>
            </a:r>
          </a:p>
          <a:p>
            <a:r>
              <a:rPr lang="en-GB" dirty="0">
                <a:solidFill>
                  <a:schemeClr val="bg1"/>
                </a:solidFill>
              </a:rPr>
              <a:t>B-IN2 – Arduino Nano </a:t>
            </a:r>
            <a:r>
              <a:rPr lang="en-GB" dirty="0">
                <a:solidFill>
                  <a:schemeClr val="accent5"/>
                </a:solidFill>
              </a:rPr>
              <a:t>D10</a:t>
            </a:r>
          </a:p>
          <a:p>
            <a:r>
              <a:rPr lang="en-GB" dirty="0">
                <a:solidFill>
                  <a:schemeClr val="bg1"/>
                </a:solidFill>
              </a:rPr>
              <a:t>PWMB – Arduino Nano </a:t>
            </a:r>
            <a:r>
              <a:rPr lang="en-GB" dirty="0">
                <a:solidFill>
                  <a:schemeClr val="accent5"/>
                </a:solidFill>
              </a:rPr>
              <a:t>D11</a:t>
            </a:r>
          </a:p>
          <a:p>
            <a:r>
              <a:rPr lang="en-GB" dirty="0">
                <a:solidFill>
                  <a:schemeClr val="bg1"/>
                </a:solidFill>
              </a:rPr>
              <a:t>R-Encoder-A - Arduino Nano </a:t>
            </a:r>
            <a:r>
              <a:rPr lang="en-GB" dirty="0">
                <a:solidFill>
                  <a:schemeClr val="accent5"/>
                </a:solidFill>
              </a:rPr>
              <a:t>D3</a:t>
            </a:r>
          </a:p>
          <a:p>
            <a:r>
              <a:rPr lang="en-GB" dirty="0">
                <a:solidFill>
                  <a:schemeClr val="bg1"/>
                </a:solidFill>
              </a:rPr>
              <a:t>R-Encoder-B - Arduino Nano </a:t>
            </a:r>
            <a:r>
              <a:rPr lang="en-GB" dirty="0">
                <a:solidFill>
                  <a:schemeClr val="accent5"/>
                </a:solidFill>
              </a:rPr>
              <a:t>D5</a:t>
            </a:r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AA3EC2-F41B-5B84-E564-D404B4FC0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4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8E764B-DAF5-ECEF-858E-DC61B1A5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08B52-4211-F5F6-E69B-CA8306853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A76E3-F663-DEB0-11A4-365C1C9DC567}"/>
              </a:ext>
            </a:extLst>
          </p:cNvPr>
          <p:cNvSpPr txBox="1"/>
          <p:nvPr/>
        </p:nvSpPr>
        <p:spPr>
          <a:xfrm>
            <a:off x="321611" y="1135909"/>
            <a:ext cx="221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Gear Ratios Table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AA6A7-966F-C440-9768-31EC9FBB9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611" y="1524540"/>
            <a:ext cx="5731510" cy="2720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32908C-577E-496B-2729-BB9A5CC70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297" y="1505241"/>
            <a:ext cx="4744092" cy="27199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EA9FCF-54A5-2F3C-0F0F-BD9A1A4304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6F3CB8-9EDC-5257-6626-7A866882BA16}"/>
              </a:ext>
            </a:extLst>
          </p:cNvPr>
          <p:cNvSpPr txBox="1"/>
          <p:nvPr/>
        </p:nvSpPr>
        <p:spPr>
          <a:xfrm>
            <a:off x="4654738" y="4409902"/>
            <a:ext cx="75372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Disconnect GPS module while uploading the sketch/program to Arduino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If the encoder motors behaviour is random, please check your battery status and may need charging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Beware of encoder motors 6 pin cable as there are 2 version: Same Side &amp; Opposite Side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chemeClr val="bg1"/>
                </a:solidFill>
              </a:rPr>
              <a:t>If you have connected 6 pin cable, and the LED indicators are not ON, then you are likely using an incorrect 6-pin cable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39702C-4AD6-3D45-F2C8-0659D9201B7E}"/>
              </a:ext>
            </a:extLst>
          </p:cNvPr>
          <p:cNvSpPr/>
          <p:nvPr/>
        </p:nvSpPr>
        <p:spPr>
          <a:xfrm>
            <a:off x="321611" y="3483428"/>
            <a:ext cx="766960" cy="185057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DB38A4D-32A8-2CBF-B1FD-8B79FFDE48A9}"/>
              </a:ext>
            </a:extLst>
          </p:cNvPr>
          <p:cNvSpPr/>
          <p:nvPr/>
        </p:nvSpPr>
        <p:spPr>
          <a:xfrm>
            <a:off x="1364385" y="3483428"/>
            <a:ext cx="518844" cy="185057"/>
          </a:xfrm>
          <a:prstGeom prst="round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lowchart: Punched Tape 11">
            <a:extLst>
              <a:ext uri="{FF2B5EF4-FFF2-40B4-BE49-F238E27FC236}">
                <a16:creationId xmlns:a16="http://schemas.microsoft.com/office/drawing/2014/main" id="{21F20BC8-D3B4-1417-F4B4-7389CD79D194}"/>
              </a:ext>
            </a:extLst>
          </p:cNvPr>
          <p:cNvSpPr/>
          <p:nvPr/>
        </p:nvSpPr>
        <p:spPr>
          <a:xfrm>
            <a:off x="1308299" y="4800495"/>
            <a:ext cx="2447450" cy="1273279"/>
          </a:xfrm>
          <a:prstGeom prst="flowChartPunchedTap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Precautions</a:t>
            </a:r>
          </a:p>
        </p:txBody>
      </p:sp>
    </p:spTree>
    <p:extLst>
      <p:ext uri="{BB962C8B-B14F-4D97-AF65-F5344CB8AC3E}">
        <p14:creationId xmlns:p14="http://schemas.microsoft.com/office/powerpoint/2010/main" val="2425750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48D9DF-DDD1-5D9B-D9EA-29DC99C10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AEA69-1B63-169D-5551-C0757319D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Test Basic Movement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01D505-6CE0-6790-86E0-857A63FB3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2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3551FE-B45B-8AB9-13A2-5458A528C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C9D2-237B-88E5-60CC-8486882CF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Initial Setup - Test Basic Movements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3CD855-EA62-4709-7945-C7899E2BCD13}"/>
              </a:ext>
            </a:extLst>
          </p:cNvPr>
          <p:cNvSpPr txBox="1"/>
          <p:nvPr/>
        </p:nvSpPr>
        <p:spPr>
          <a:xfrm>
            <a:off x="386373" y="1116130"/>
            <a:ext cx="11571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movements of the robot car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PINs for Motor Inputs (IN1/IN2)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A82BDC-6971-9B9E-9978-564CF6DE7118}"/>
              </a:ext>
            </a:extLst>
          </p:cNvPr>
          <p:cNvSpPr txBox="1"/>
          <p:nvPr/>
        </p:nvSpPr>
        <p:spPr>
          <a:xfrm>
            <a:off x="2763247" y="2826753"/>
            <a:ext cx="6020559" cy="313932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Ensure correct pins are defined (see sample program)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input/outputs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 the car drives forward/left/right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6A503-7DF1-90B2-FC56-D2E8F470B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881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EA899C-B0C9-CE54-D592-D8471244B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27FC0-3493-B8EA-E476-399A202C4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Initial Setup - Test Basic Movements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327D0-AA16-C616-4B40-2421B883E9D6}"/>
              </a:ext>
            </a:extLst>
          </p:cNvPr>
          <p:cNvSpPr txBox="1"/>
          <p:nvPr/>
        </p:nvSpPr>
        <p:spPr>
          <a:xfrm>
            <a:off x="422818" y="1774094"/>
            <a:ext cx="4884671" cy="230832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// ============== Pin </a:t>
            </a:r>
            <a:r>
              <a:rPr lang="en-GB" noProof="0" dirty="0">
                <a:solidFill>
                  <a:schemeClr val="bg1"/>
                </a:solidFill>
              </a:rPr>
              <a:t>Definitions</a:t>
            </a:r>
            <a:r>
              <a:rPr lang="it-IT" dirty="0">
                <a:solidFill>
                  <a:schemeClr val="bg1"/>
                </a:solidFill>
              </a:rPr>
              <a:t> ==========</a:t>
            </a:r>
          </a:p>
          <a:p>
            <a:r>
              <a:rPr lang="it-IT" dirty="0">
                <a:solidFill>
                  <a:schemeClr val="bg1"/>
                </a:solidFill>
              </a:rPr>
              <a:t>// Left Motor</a:t>
            </a:r>
          </a:p>
          <a:p>
            <a:r>
              <a:rPr lang="it-IT" dirty="0">
                <a:solidFill>
                  <a:schemeClr val="accent1"/>
                </a:solidFill>
              </a:rPr>
              <a:t>#define IN2_L 8</a:t>
            </a:r>
          </a:p>
          <a:p>
            <a:r>
              <a:rPr lang="it-IT" dirty="0">
                <a:solidFill>
                  <a:schemeClr val="accent1"/>
                </a:solidFill>
              </a:rPr>
              <a:t>#define IN1_L 7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// </a:t>
            </a:r>
            <a:r>
              <a:rPr lang="it-IT" dirty="0" err="1">
                <a:solidFill>
                  <a:schemeClr val="bg1"/>
                </a:solidFill>
              </a:rPr>
              <a:t>Right</a:t>
            </a:r>
            <a:r>
              <a:rPr lang="it-IT" dirty="0">
                <a:solidFill>
                  <a:schemeClr val="bg1"/>
                </a:solidFill>
              </a:rPr>
              <a:t> Motor</a:t>
            </a:r>
          </a:p>
          <a:p>
            <a:r>
              <a:rPr lang="it-IT" dirty="0">
                <a:solidFill>
                  <a:schemeClr val="accent4"/>
                </a:solidFill>
              </a:rPr>
              <a:t>#define IN2_R 10</a:t>
            </a:r>
          </a:p>
          <a:p>
            <a:r>
              <a:rPr lang="it-IT" dirty="0">
                <a:solidFill>
                  <a:schemeClr val="accent4"/>
                </a:solidFill>
              </a:rPr>
              <a:t>#define IN1_R 12</a:t>
            </a:r>
            <a:endParaRPr lang="en-GB" dirty="0">
              <a:solidFill>
                <a:schemeClr val="accent4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D2FD85-AC52-70E8-3DF3-2CC4DEFAACFF}"/>
              </a:ext>
            </a:extLst>
          </p:cNvPr>
          <p:cNvSpPr txBox="1"/>
          <p:nvPr/>
        </p:nvSpPr>
        <p:spPr>
          <a:xfrm>
            <a:off x="5965371" y="1774094"/>
            <a:ext cx="5954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2"/>
                </a:solidFill>
              </a:rPr>
              <a:t>Please test each direction in </a:t>
            </a:r>
            <a:r>
              <a:rPr lang="en-GB" sz="3600" b="1" dirty="0">
                <a:solidFill>
                  <a:schemeClr val="accent4"/>
                </a:solidFill>
              </a:rPr>
              <a:t>isolation</a:t>
            </a:r>
            <a:endParaRPr lang="en-GB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EB159F-3A70-E013-1A82-D1B9F62B94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AA90D6-5743-731C-6EFC-9269AF270D5A}"/>
              </a:ext>
            </a:extLst>
          </p:cNvPr>
          <p:cNvSpPr txBox="1"/>
          <p:nvPr/>
        </p:nvSpPr>
        <p:spPr>
          <a:xfrm>
            <a:off x="832542" y="4617562"/>
            <a:ext cx="102656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4"/>
                </a:solidFill>
              </a:rPr>
              <a:t>If incorrect direction,</a:t>
            </a:r>
            <a:r>
              <a:rPr lang="en-GB" sz="2400" b="1" dirty="0">
                <a:solidFill>
                  <a:schemeClr val="accent5"/>
                </a:solidFill>
              </a:rPr>
              <a:t> then swap IN1/IN2 pins of the corresponding motor</a:t>
            </a:r>
          </a:p>
          <a:p>
            <a:endParaRPr lang="en-GB" sz="2400" b="1" dirty="0">
              <a:solidFill>
                <a:schemeClr val="accent5"/>
              </a:solidFill>
            </a:endParaRPr>
          </a:p>
          <a:p>
            <a:r>
              <a:rPr lang="en-GB" sz="2400" b="1" dirty="0">
                <a:solidFill>
                  <a:schemeClr val="accent4"/>
                </a:solidFill>
              </a:rPr>
              <a:t>Expected Output:</a:t>
            </a:r>
            <a:r>
              <a:rPr lang="en-GB" sz="2400" b="1" dirty="0">
                <a:solidFill>
                  <a:schemeClr val="accent5"/>
                </a:solidFill>
              </a:rPr>
              <a:t> The car moves in the desired direction</a:t>
            </a:r>
          </a:p>
        </p:txBody>
      </p:sp>
    </p:spTree>
    <p:extLst>
      <p:ext uri="{BB962C8B-B14F-4D97-AF65-F5344CB8AC3E}">
        <p14:creationId xmlns:p14="http://schemas.microsoft.com/office/powerpoint/2010/main" val="932890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529B0F-F23E-CB35-A6ED-A781BA8DC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DE0C8-65D9-5A6F-D14C-CF83D5B11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E24CFF-4812-ECD0-CE4E-D1327DB29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20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B001D-A04B-0086-B55A-FB1BFABB8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3AC35-36B5-0F6F-D059-A3C006F77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874555-D63D-8348-AD1A-CE7E1B64966F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encoder motor functionality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PWM and Encoder PINs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DDB86-E1B5-BB2F-FED7-30FAF871FC34}"/>
              </a:ext>
            </a:extLst>
          </p:cNvPr>
          <p:cNvSpPr txBox="1"/>
          <p:nvPr/>
        </p:nvSpPr>
        <p:spPr>
          <a:xfrm>
            <a:off x="441835" y="2417883"/>
            <a:ext cx="6379789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Ensure correct pins are defined (see sample program)</a:t>
            </a:r>
          </a:p>
          <a:p>
            <a:r>
              <a:rPr lang="en-GB" dirty="0">
                <a:solidFill>
                  <a:schemeClr val="bg1"/>
                </a:solidFill>
              </a:rPr>
              <a:t>          OLED Initialisation for the feedback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definition of interrupt routines to capture the encoder ticks</a:t>
            </a: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loop, as you rotate the left/right motor, you will see the encoder tick counts going up/down depending on the direction of rotation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42870-FAA7-2D1F-3491-F1F612E3C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CC59C1-25EE-5767-EC77-AA8A2D663F47}"/>
              </a:ext>
            </a:extLst>
          </p:cNvPr>
          <p:cNvSpPr txBox="1"/>
          <p:nvPr/>
        </p:nvSpPr>
        <p:spPr>
          <a:xfrm>
            <a:off x="7119258" y="2417882"/>
            <a:ext cx="4611823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// === Right Motor Pins ===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IN1_R 12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IN2_R 10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PWM_R 11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ENCA_R 3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ENCB_R 5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// === Left Motor Pins ===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IN1_L 7</a:t>
            </a:r>
          </a:p>
          <a:p>
            <a:r>
              <a:rPr lang="en-GB" b="1" dirty="0">
                <a:solidFill>
                  <a:schemeClr val="bg1"/>
                </a:solidFill>
              </a:rPr>
              <a:t>#define IN2_L 8</a:t>
            </a:r>
          </a:p>
          <a:p>
            <a:r>
              <a:rPr lang="en-GB" b="1" dirty="0">
                <a:solidFill>
                  <a:schemeClr val="accent1"/>
                </a:solidFill>
              </a:rPr>
              <a:t>#define PWM_L 6</a:t>
            </a:r>
          </a:p>
          <a:p>
            <a:r>
              <a:rPr lang="en-GB" b="1" dirty="0">
                <a:solidFill>
                  <a:schemeClr val="accent4"/>
                </a:solidFill>
              </a:rPr>
              <a:t>#define ENCA_L 2</a:t>
            </a:r>
          </a:p>
          <a:p>
            <a:r>
              <a:rPr lang="en-GB" b="1" dirty="0">
                <a:solidFill>
                  <a:schemeClr val="accent4"/>
                </a:solidFill>
              </a:rPr>
              <a:t>#define ENCB_L 4</a:t>
            </a:r>
          </a:p>
          <a:p>
            <a:endParaRPr lang="en-GB" b="1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983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C7954E-FB43-3ACB-10A7-7ED61B11E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AC86-EECB-3EFF-FE9A-255D23CE2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Basic Encoder Motors Functionality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786682-443B-72E7-5B69-8F2DBE29BDD8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test basic encoder motor functionality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Also to ensure, your program is using the correct allocated PWM and Encoder PINs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DE5C82-4C98-05DD-24FB-8554D2D49DCC}"/>
              </a:ext>
            </a:extLst>
          </p:cNvPr>
          <p:cNvSpPr txBox="1"/>
          <p:nvPr/>
        </p:nvSpPr>
        <p:spPr>
          <a:xfrm>
            <a:off x="801063" y="2417883"/>
            <a:ext cx="6379789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Ensure correct pins are defined (see sample program)</a:t>
            </a:r>
          </a:p>
          <a:p>
            <a:r>
              <a:rPr lang="en-GB" dirty="0">
                <a:solidFill>
                  <a:schemeClr val="bg1"/>
                </a:solidFill>
              </a:rPr>
              <a:t>          OLED Initialisation for the feedback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definition of interrupt routines to capture the encoder ticks</a:t>
            </a: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loop, as you rotate the left/right motor, you will see the encoder tick counts going up/down depending on the direction of rotation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5643E-FA28-29BF-EDF1-6A511C0AF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8791DD-79EB-B16C-4937-C47D3A7227AE}"/>
              </a:ext>
            </a:extLst>
          </p:cNvPr>
          <p:cNvSpPr txBox="1"/>
          <p:nvPr/>
        </p:nvSpPr>
        <p:spPr>
          <a:xfrm>
            <a:off x="7478486" y="2417882"/>
            <a:ext cx="4611823" cy="313932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Rotate left/right wheel by hand gradually, you should see the encoder ticks count on OLED screen going up/down depending on the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Accurately measuring the encoder ticks count is the heart of high precision robotics (Odometry Calculations).</a:t>
            </a:r>
          </a:p>
        </p:txBody>
      </p:sp>
    </p:spTree>
    <p:extLst>
      <p:ext uri="{BB962C8B-B14F-4D97-AF65-F5344CB8AC3E}">
        <p14:creationId xmlns:p14="http://schemas.microsoft.com/office/powerpoint/2010/main" val="4130193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830F51-F4D7-524E-0DBC-F0942D10D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7727-3407-B32F-95CD-34AB060BE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3850D3-7B70-FD77-84C8-9236A472C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87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A030BC-5BD8-1DDA-C83B-49F35837C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55DC-78F4-5214-47E4-30B733783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AE1D3F-C65E-7477-9AB0-FD085A486341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program is to demonstrate closed loop control system (</a:t>
            </a:r>
            <a:r>
              <a:rPr lang="en-GB" sz="2400" dirty="0">
                <a:solidFill>
                  <a:schemeClr val="accent1"/>
                </a:solidFill>
              </a:rPr>
              <a:t>PID Controller</a:t>
            </a:r>
            <a:r>
              <a:rPr lang="en-GB" sz="2400" dirty="0">
                <a:solidFill>
                  <a:schemeClr val="bg1"/>
                </a:solidFill>
              </a:rPr>
              <a:t>) for straight line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Opportunity fine tune and play Around with </a:t>
            </a:r>
            <a:r>
              <a:rPr lang="en-GB" sz="2400" dirty="0" err="1">
                <a:solidFill>
                  <a:schemeClr val="accent1"/>
                </a:solidFill>
              </a:rPr>
              <a:t>Kp</a:t>
            </a:r>
            <a:r>
              <a:rPr lang="en-GB" sz="2400" dirty="0">
                <a:solidFill>
                  <a:schemeClr val="accent1"/>
                </a:solidFill>
              </a:rPr>
              <a:t>/Ki/</a:t>
            </a:r>
            <a:r>
              <a:rPr lang="en-GB" sz="2400" dirty="0" err="1">
                <a:solidFill>
                  <a:schemeClr val="accent1"/>
                </a:solidFill>
              </a:rPr>
              <a:t>Kd</a:t>
            </a:r>
            <a:r>
              <a:rPr lang="en-GB" sz="2400" dirty="0">
                <a:solidFill>
                  <a:schemeClr val="bg1"/>
                </a:solidFill>
              </a:rPr>
              <a:t>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12769-2531-A984-EECB-D498092304F4}"/>
              </a:ext>
            </a:extLst>
          </p:cNvPr>
          <p:cNvSpPr txBox="1"/>
          <p:nvPr/>
        </p:nvSpPr>
        <p:spPr>
          <a:xfrm>
            <a:off x="2555969" y="2316459"/>
            <a:ext cx="6379789" cy="424731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Define necessary variables for PID control algorithm and the parameters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	definition of interrupt routines to capture the encoder ticks</a:t>
            </a: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	In the loop, calculate the error (difference in ticks between left/right motor), and take corrective action (i.e. change the PWM signal to vary the speed.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820AD-CFB3-8B78-1449-A7C0DA8D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6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8FD04A-6AE2-1C7A-8B20-9697E653E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BFCA-59AF-2C1C-495B-6A13ACA3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 (Encoders &amp; IMU)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7CF12A-3D73-F375-4F60-DD4414E671EA}"/>
              </a:ext>
            </a:extLst>
          </p:cNvPr>
          <p:cNvSpPr txBox="1"/>
          <p:nvPr/>
        </p:nvSpPr>
        <p:spPr>
          <a:xfrm>
            <a:off x="142875" y="1610135"/>
            <a:ext cx="119062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Review the Contents in the Box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9CB4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F9CB4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Review &amp; Discuss the Motor Controller Board, Assembly, Power Supply etc.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F9CB4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Discuss the Health &amp; Safety Precautions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Practice the Following Lab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Initial Setup - Car Basic Movements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GB" sz="2400" dirty="0">
                <a:solidFill>
                  <a:schemeClr val="bg1"/>
                </a:solidFill>
              </a:rPr>
              <a:t>Test Encoder Motors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 </a:t>
            </a:r>
            <a:r>
              <a:rPr lang="en-GB" sz="2400" dirty="0">
                <a:solidFill>
                  <a:schemeClr val="bg1"/>
                </a:solidFill>
                <a:latin typeface="Aptos" panose="02110004020202020204"/>
              </a:rPr>
              <a:t>Simple PID Controller for Straight Line Drive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Test Digital Compass (Bearing Angle)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6554E-C9DE-D0CA-7D73-2C8B106B6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9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887260-5D5B-D6B2-BCB4-B747D5133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DC80-F0EA-FB97-52F3-D37203DD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Simple PID Controller for Straight Line Drive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22020E-97F6-8DE6-D36F-C6E64A9A58A9}"/>
              </a:ext>
            </a:extLst>
          </p:cNvPr>
          <p:cNvSpPr txBox="1"/>
          <p:nvPr/>
        </p:nvSpPr>
        <p:spPr>
          <a:xfrm>
            <a:off x="386373" y="1116130"/>
            <a:ext cx="11571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program is to demonstrate closed loop control system (</a:t>
            </a:r>
            <a:r>
              <a:rPr lang="en-GB" sz="2400" dirty="0">
                <a:solidFill>
                  <a:schemeClr val="accent1"/>
                </a:solidFill>
              </a:rPr>
              <a:t>PID Controller</a:t>
            </a:r>
            <a:r>
              <a:rPr lang="en-GB" sz="2400" dirty="0">
                <a:solidFill>
                  <a:schemeClr val="bg1"/>
                </a:solidFill>
              </a:rPr>
              <a:t>) for straight line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Opportunity fine tune and play Around with </a:t>
            </a:r>
            <a:r>
              <a:rPr lang="en-GB" sz="2400" dirty="0" err="1">
                <a:solidFill>
                  <a:schemeClr val="accent1"/>
                </a:solidFill>
              </a:rPr>
              <a:t>Kp</a:t>
            </a:r>
            <a:r>
              <a:rPr lang="en-GB" sz="2400" dirty="0">
                <a:solidFill>
                  <a:schemeClr val="accent1"/>
                </a:solidFill>
              </a:rPr>
              <a:t>/Ki/</a:t>
            </a:r>
            <a:r>
              <a:rPr lang="en-GB" sz="2400" dirty="0" err="1">
                <a:solidFill>
                  <a:schemeClr val="accent1"/>
                </a:solidFill>
              </a:rPr>
              <a:t>Kd</a:t>
            </a:r>
            <a:r>
              <a:rPr lang="en-GB" sz="2400" dirty="0">
                <a:solidFill>
                  <a:schemeClr val="bg1"/>
                </a:solidFill>
              </a:rPr>
              <a:t>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C9D9F3-3217-2A6F-9EEB-B61AFBECE656}"/>
              </a:ext>
            </a:extLst>
          </p:cNvPr>
          <p:cNvSpPr txBox="1"/>
          <p:nvPr/>
        </p:nvSpPr>
        <p:spPr>
          <a:xfrm>
            <a:off x="509455" y="2262030"/>
            <a:ext cx="6379789" cy="452431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4"/>
                </a:solidFill>
              </a:rPr>
              <a:t>PID Parameters</a:t>
            </a:r>
            <a:endParaRPr lang="en-GB" dirty="0">
              <a:solidFill>
                <a:schemeClr val="accent4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// PID variables</a:t>
            </a:r>
          </a:p>
          <a:p>
            <a:r>
              <a:rPr lang="en-GB" dirty="0">
                <a:solidFill>
                  <a:schemeClr val="bg1"/>
                </a:solidFill>
              </a:rPr>
              <a:t>float error = 0;</a:t>
            </a:r>
          </a:p>
          <a:p>
            <a:r>
              <a:rPr lang="en-GB" dirty="0">
                <a:solidFill>
                  <a:schemeClr val="bg1"/>
                </a:solidFill>
              </a:rPr>
              <a:t>float </a:t>
            </a:r>
            <a:r>
              <a:rPr lang="en-GB" dirty="0" err="1">
                <a:solidFill>
                  <a:schemeClr val="bg1"/>
                </a:solidFill>
              </a:rPr>
              <a:t>prevError</a:t>
            </a:r>
            <a:r>
              <a:rPr lang="en-GB" dirty="0">
                <a:solidFill>
                  <a:schemeClr val="bg1"/>
                </a:solidFill>
              </a:rPr>
              <a:t> = 0;</a:t>
            </a:r>
          </a:p>
          <a:p>
            <a:r>
              <a:rPr lang="en-GB" dirty="0">
                <a:solidFill>
                  <a:schemeClr val="bg1"/>
                </a:solidFill>
              </a:rPr>
              <a:t>float integral = 0;</a:t>
            </a:r>
          </a:p>
          <a:p>
            <a:r>
              <a:rPr lang="en-GB" dirty="0">
                <a:solidFill>
                  <a:schemeClr val="bg1"/>
                </a:solidFill>
              </a:rPr>
              <a:t>float derivative = 0;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</a:rPr>
              <a:t>float </a:t>
            </a:r>
            <a:r>
              <a:rPr lang="en-GB" dirty="0" err="1">
                <a:solidFill>
                  <a:schemeClr val="accent1"/>
                </a:solidFill>
              </a:rPr>
              <a:t>Kp</a:t>
            </a:r>
            <a:r>
              <a:rPr lang="en-GB" dirty="0">
                <a:solidFill>
                  <a:schemeClr val="accent1"/>
                </a:solidFill>
              </a:rPr>
              <a:t> = 0.9;</a:t>
            </a:r>
          </a:p>
          <a:p>
            <a:r>
              <a:rPr lang="en-GB" dirty="0">
                <a:solidFill>
                  <a:schemeClr val="accent1"/>
                </a:solidFill>
              </a:rPr>
              <a:t>float Ki = -0.01;</a:t>
            </a:r>
          </a:p>
          <a:p>
            <a:r>
              <a:rPr lang="en-GB" dirty="0">
                <a:solidFill>
                  <a:schemeClr val="accent1"/>
                </a:solidFill>
              </a:rPr>
              <a:t>float </a:t>
            </a:r>
            <a:r>
              <a:rPr lang="en-GB" dirty="0" err="1">
                <a:solidFill>
                  <a:schemeClr val="accent1"/>
                </a:solidFill>
              </a:rPr>
              <a:t>Kd</a:t>
            </a:r>
            <a:r>
              <a:rPr lang="en-GB" dirty="0">
                <a:solidFill>
                  <a:schemeClr val="accent1"/>
                </a:solidFill>
              </a:rPr>
              <a:t> = 0.1;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// Calculate PID</a:t>
            </a:r>
          </a:p>
          <a:p>
            <a:r>
              <a:rPr lang="en-GB" dirty="0">
                <a:solidFill>
                  <a:schemeClr val="bg1"/>
                </a:solidFill>
              </a:rPr>
              <a:t>  error = </a:t>
            </a:r>
            <a:r>
              <a:rPr lang="en-GB" dirty="0" err="1">
                <a:solidFill>
                  <a:schemeClr val="bg1"/>
                </a:solidFill>
              </a:rPr>
              <a:t>ticksLeft</a:t>
            </a:r>
            <a:r>
              <a:rPr lang="en-GB" dirty="0">
                <a:solidFill>
                  <a:schemeClr val="bg1"/>
                </a:solidFill>
              </a:rPr>
              <a:t> - </a:t>
            </a:r>
            <a:r>
              <a:rPr lang="en-GB" dirty="0" err="1">
                <a:solidFill>
                  <a:schemeClr val="bg1"/>
                </a:solidFill>
              </a:rPr>
              <a:t>ticksRight</a:t>
            </a:r>
            <a:r>
              <a:rPr lang="en-GB" dirty="0">
                <a:solidFill>
                  <a:schemeClr val="bg1"/>
                </a:solidFill>
              </a:rPr>
              <a:t>;</a:t>
            </a:r>
          </a:p>
          <a:p>
            <a:r>
              <a:rPr lang="en-GB" dirty="0">
                <a:solidFill>
                  <a:schemeClr val="bg1"/>
                </a:solidFill>
              </a:rPr>
              <a:t>  integral += error;</a:t>
            </a:r>
          </a:p>
          <a:p>
            <a:r>
              <a:rPr lang="en-GB" dirty="0">
                <a:solidFill>
                  <a:schemeClr val="bg1"/>
                </a:solidFill>
              </a:rPr>
              <a:t>  derivative = error - </a:t>
            </a:r>
            <a:r>
              <a:rPr lang="en-GB" dirty="0" err="1">
                <a:solidFill>
                  <a:schemeClr val="bg1"/>
                </a:solidFill>
              </a:rPr>
              <a:t>prevError</a:t>
            </a:r>
            <a:r>
              <a:rPr lang="en-GB" dirty="0">
                <a:solidFill>
                  <a:schemeClr val="bg1"/>
                </a:solidFill>
              </a:rPr>
              <a:t>;</a:t>
            </a:r>
          </a:p>
          <a:p>
            <a:r>
              <a:rPr lang="en-GB" dirty="0">
                <a:solidFill>
                  <a:schemeClr val="accent1"/>
                </a:solidFill>
              </a:rPr>
              <a:t>  float correction = </a:t>
            </a:r>
            <a:r>
              <a:rPr lang="en-GB" dirty="0" err="1">
                <a:solidFill>
                  <a:schemeClr val="accent1"/>
                </a:solidFill>
              </a:rPr>
              <a:t>Kp</a:t>
            </a:r>
            <a:r>
              <a:rPr lang="en-GB" dirty="0">
                <a:solidFill>
                  <a:schemeClr val="accent1"/>
                </a:solidFill>
              </a:rPr>
              <a:t> * error + Ki * integral + </a:t>
            </a:r>
            <a:r>
              <a:rPr lang="en-GB" dirty="0" err="1">
                <a:solidFill>
                  <a:schemeClr val="accent1"/>
                </a:solidFill>
              </a:rPr>
              <a:t>Kd</a:t>
            </a:r>
            <a:r>
              <a:rPr lang="en-GB" dirty="0">
                <a:solidFill>
                  <a:schemeClr val="accent1"/>
                </a:solidFill>
              </a:rPr>
              <a:t> * derivative;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AB40D0-5F87-B49B-20EA-B5377854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8B6991-6F03-629D-CADE-78FC97A20E24}"/>
              </a:ext>
            </a:extLst>
          </p:cNvPr>
          <p:cNvSpPr txBox="1"/>
          <p:nvPr/>
        </p:nvSpPr>
        <p:spPr>
          <a:xfrm>
            <a:off x="7184571" y="2262029"/>
            <a:ext cx="4996545" cy="175432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Depending on how good the PID parameters, are the car should go in straight line and error should approach zero. 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01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AF1CB8-2191-090B-AF00-ABEDC5417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2BEC0-75B6-11DB-3090-4CC6CFB75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69B12-F85B-DB38-3A6C-61958F428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8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CF55AE-6FEC-7863-61FB-09DBC8366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AA132-3146-1C3D-CFC9-FB572FD08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625C17-3E0B-D082-E236-DDB2233C2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48" y="662781"/>
            <a:ext cx="4106162" cy="580865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F250CA-DC00-3EB1-63C6-D5535CB51EE4}"/>
              </a:ext>
            </a:extLst>
          </p:cNvPr>
          <p:cNvSpPr/>
          <p:nvPr/>
        </p:nvSpPr>
        <p:spPr>
          <a:xfrm>
            <a:off x="10402057" y="5350267"/>
            <a:ext cx="1203767" cy="844952"/>
          </a:xfrm>
          <a:prstGeom prst="round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FE634-1B69-7275-0F8D-EB619A0DF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45D48B-85C3-3AEB-B01E-AC801ADA5A09}"/>
              </a:ext>
            </a:extLst>
          </p:cNvPr>
          <p:cNvSpPr txBox="1"/>
          <p:nvPr/>
        </p:nvSpPr>
        <p:spPr>
          <a:xfrm>
            <a:off x="386374" y="1116130"/>
            <a:ext cx="73684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purpose of this exercise is to measure the pose of the robot with some reference point (i.e. Bearing), a first step towards the SLAM</a:t>
            </a:r>
          </a:p>
          <a:p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0D9ED-1C4E-C422-4CA0-C45EA2B12680}"/>
              </a:ext>
            </a:extLst>
          </p:cNvPr>
          <p:cNvSpPr txBox="1"/>
          <p:nvPr/>
        </p:nvSpPr>
        <p:spPr>
          <a:xfrm>
            <a:off x="586176" y="2410674"/>
            <a:ext cx="6379789" cy="34163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The Program has the following 3 major functional blocks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342900" indent="-342900">
              <a:buAutoNum type="alphaUcPeriod"/>
            </a:pPr>
            <a:r>
              <a:rPr lang="en-GB" dirty="0">
                <a:solidFill>
                  <a:schemeClr val="accent5"/>
                </a:solidFill>
              </a:rPr>
              <a:t>Pins declaration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Define compass variable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B. Setup: </a:t>
            </a:r>
          </a:p>
          <a:p>
            <a:r>
              <a:rPr lang="en-GB" dirty="0">
                <a:solidFill>
                  <a:schemeClr val="bg1"/>
                </a:solidFill>
              </a:rPr>
              <a:t>          Initialise compass variable and OLED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accent5"/>
              </a:solidFill>
            </a:endParaRPr>
          </a:p>
          <a:p>
            <a:r>
              <a:rPr lang="en-GB" dirty="0">
                <a:solidFill>
                  <a:schemeClr val="accent5"/>
                </a:solidFill>
              </a:rPr>
              <a:t>C. Loop:</a:t>
            </a:r>
          </a:p>
          <a:p>
            <a:r>
              <a:rPr lang="en-GB" dirty="0">
                <a:solidFill>
                  <a:schemeClr val="bg1"/>
                </a:solidFill>
              </a:rPr>
              <a:t>          Get raw values and calculate the Bearing.</a:t>
            </a:r>
          </a:p>
        </p:txBody>
      </p:sp>
    </p:spTree>
    <p:extLst>
      <p:ext uri="{BB962C8B-B14F-4D97-AF65-F5344CB8AC3E}">
        <p14:creationId xmlns:p14="http://schemas.microsoft.com/office/powerpoint/2010/main" val="558799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8B6F1C-84DA-DDF6-45E4-E9DA07A97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EE9B-15C9-B70A-51A3-E1AB60AF5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Digital Compass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AD1E12-1948-4822-B4C9-C69B69C5B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4E94D8-FAEA-FE9C-68D8-1E05A5D86A24}"/>
              </a:ext>
            </a:extLst>
          </p:cNvPr>
          <p:cNvSpPr txBox="1"/>
          <p:nvPr/>
        </p:nvSpPr>
        <p:spPr>
          <a:xfrm>
            <a:off x="2643576" y="1948056"/>
            <a:ext cx="6379789" cy="20313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accent4"/>
                </a:solidFill>
              </a:rPr>
              <a:t>Expected Output</a:t>
            </a:r>
            <a:endParaRPr lang="en-GB" dirty="0">
              <a:solidFill>
                <a:schemeClr val="accent4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You should see the bearing angle (direction X w.r.t to North)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You will realise the need for compass calibration (into the world of high precision robotics)</a:t>
            </a:r>
          </a:p>
        </p:txBody>
      </p:sp>
    </p:spTree>
    <p:extLst>
      <p:ext uri="{BB962C8B-B14F-4D97-AF65-F5344CB8AC3E}">
        <p14:creationId xmlns:p14="http://schemas.microsoft.com/office/powerpoint/2010/main" val="1068331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75DE34-7AAE-FB7C-6DC8-C76B03002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2E5F-A6E5-4213-8985-62AB4E931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Q&amp;A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A2CD6D-3A71-A8A5-01ED-BF9455773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486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282EEC-C734-BAC6-F9D1-AD794BBE4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940A-54B0-38AB-0E99-0D63985E3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 (Encoders &amp; IMU)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AE6E60-ED4A-6CD8-1517-5172A9400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8"/>
          <a:stretch>
            <a:fillRect/>
          </a:stretch>
        </p:blipFill>
        <p:spPr>
          <a:xfrm>
            <a:off x="8244608" y="984909"/>
            <a:ext cx="3877520" cy="580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E2B4A5-241B-4912-E814-95FB6064FA6B}"/>
              </a:ext>
            </a:extLst>
          </p:cNvPr>
          <p:cNvSpPr txBox="1"/>
          <p:nvPr/>
        </p:nvSpPr>
        <p:spPr>
          <a:xfrm>
            <a:off x="190822" y="1923841"/>
            <a:ext cx="4444999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Parts &amp; Components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Arduino Nao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JGA25-370 6V 130 RPM Encoder Motors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TB6612 Motor Driver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OLED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NEO-6M GPS Module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MPU6050 – Accelerometer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QMC5883 – Digital Compass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Rotary Encoder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Battery Case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Battery Charger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A008FB-DC2A-1794-59D4-2AA92A966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" t="12826" r="2408" b="22869"/>
          <a:stretch>
            <a:fillRect/>
          </a:stretch>
        </p:blipFill>
        <p:spPr>
          <a:xfrm>
            <a:off x="5035473" y="2361236"/>
            <a:ext cx="2979011" cy="287342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7B573F-276E-BB37-6635-1351B3DDD0C2}"/>
              </a:ext>
            </a:extLst>
          </p:cNvPr>
          <p:cNvCxnSpPr>
            <a:cxnSpLocks/>
          </p:cNvCxnSpPr>
          <p:nvPr/>
        </p:nvCxnSpPr>
        <p:spPr>
          <a:xfrm flipH="1" flipV="1">
            <a:off x="5972537" y="1447897"/>
            <a:ext cx="394025" cy="11037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62C1E9C-E875-76C2-AC81-3FDCB363252A}"/>
              </a:ext>
            </a:extLst>
          </p:cNvPr>
          <p:cNvCxnSpPr/>
          <p:nvPr/>
        </p:nvCxnSpPr>
        <p:spPr>
          <a:xfrm flipH="1" flipV="1">
            <a:off x="7442522" y="1447897"/>
            <a:ext cx="104172" cy="16656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965302-B2C1-3A22-2A2C-69DC2748ABEA}"/>
              </a:ext>
            </a:extLst>
          </p:cNvPr>
          <p:cNvCxnSpPr/>
          <p:nvPr/>
        </p:nvCxnSpPr>
        <p:spPr>
          <a:xfrm flipH="1" flipV="1">
            <a:off x="6840638" y="1770927"/>
            <a:ext cx="196770" cy="16580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355CBC5-3BA1-D5AF-0EAC-AF7F37F8A4CB}"/>
              </a:ext>
            </a:extLst>
          </p:cNvPr>
          <p:cNvCxnSpPr>
            <a:cxnSpLocks/>
          </p:cNvCxnSpPr>
          <p:nvPr/>
        </p:nvCxnSpPr>
        <p:spPr>
          <a:xfrm flipH="1" flipV="1">
            <a:off x="7951808" y="1268489"/>
            <a:ext cx="2057292" cy="22572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D0094FB-29DD-423C-ED6E-04BCF412418E}"/>
              </a:ext>
            </a:extLst>
          </p:cNvPr>
          <p:cNvCxnSpPr/>
          <p:nvPr/>
        </p:nvCxnSpPr>
        <p:spPr>
          <a:xfrm flipH="1">
            <a:off x="4085863" y="4352081"/>
            <a:ext cx="1632031" cy="7433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1251016-940E-0684-D95F-92BC53AC078E}"/>
              </a:ext>
            </a:extLst>
          </p:cNvPr>
          <p:cNvCxnSpPr/>
          <p:nvPr/>
        </p:nvCxnSpPr>
        <p:spPr>
          <a:xfrm flipH="1">
            <a:off x="5035473" y="4641448"/>
            <a:ext cx="1331089" cy="11111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0CAD35-9DBF-E66A-51C9-E64658B05F90}"/>
              </a:ext>
            </a:extLst>
          </p:cNvPr>
          <p:cNvCxnSpPr/>
          <p:nvPr/>
        </p:nvCxnSpPr>
        <p:spPr>
          <a:xfrm>
            <a:off x="6939023" y="4618299"/>
            <a:ext cx="98385" cy="13658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4469361-8A12-3C7A-6737-DB0A9EBF602C}"/>
              </a:ext>
            </a:extLst>
          </p:cNvPr>
          <p:cNvCxnSpPr>
            <a:cxnSpLocks/>
          </p:cNvCxnSpPr>
          <p:nvPr/>
        </p:nvCxnSpPr>
        <p:spPr>
          <a:xfrm flipH="1">
            <a:off x="7859210" y="5432494"/>
            <a:ext cx="3075431" cy="11187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5305095F-7100-C764-87F7-05C818D453FC}"/>
              </a:ext>
            </a:extLst>
          </p:cNvPr>
          <p:cNvSpPr/>
          <p:nvPr/>
        </p:nvSpPr>
        <p:spPr>
          <a:xfrm>
            <a:off x="5578998" y="1332150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1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1FDD21-171D-2CA6-A0C2-B982C5432101}"/>
              </a:ext>
            </a:extLst>
          </p:cNvPr>
          <p:cNvCxnSpPr>
            <a:cxnSpLocks/>
          </p:cNvCxnSpPr>
          <p:nvPr/>
        </p:nvCxnSpPr>
        <p:spPr>
          <a:xfrm>
            <a:off x="11528385" y="4074289"/>
            <a:ext cx="256571" cy="21259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ADDA2A61-83D8-CDF9-6600-2CB588E0C828}"/>
              </a:ext>
            </a:extLst>
          </p:cNvPr>
          <p:cNvSpPr/>
          <p:nvPr/>
        </p:nvSpPr>
        <p:spPr>
          <a:xfrm>
            <a:off x="7202199" y="115274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AFCF7BF-2FC2-FFDA-CF89-D04E842D454E}"/>
              </a:ext>
            </a:extLst>
          </p:cNvPr>
          <p:cNvSpPr/>
          <p:nvPr/>
        </p:nvSpPr>
        <p:spPr>
          <a:xfrm>
            <a:off x="6668633" y="143685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97025E0-02C7-099E-3BE8-45A3C5DBE9EE}"/>
              </a:ext>
            </a:extLst>
          </p:cNvPr>
          <p:cNvSpPr/>
          <p:nvPr/>
        </p:nvSpPr>
        <p:spPr>
          <a:xfrm>
            <a:off x="7788090" y="101095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4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FF45972-ABCA-E089-6A9A-52AF47B54A60}"/>
              </a:ext>
            </a:extLst>
          </p:cNvPr>
          <p:cNvSpPr/>
          <p:nvPr/>
        </p:nvSpPr>
        <p:spPr>
          <a:xfrm>
            <a:off x="3900668" y="5201000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5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61EECED-3956-E821-3BC3-1427F90DA8DD}"/>
              </a:ext>
            </a:extLst>
          </p:cNvPr>
          <p:cNvSpPr/>
          <p:nvPr/>
        </p:nvSpPr>
        <p:spPr>
          <a:xfrm>
            <a:off x="5009910" y="5868364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6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0C62A26-E972-40D7-8C1D-F6F756369D34}"/>
              </a:ext>
            </a:extLst>
          </p:cNvPr>
          <p:cNvSpPr/>
          <p:nvPr/>
        </p:nvSpPr>
        <p:spPr>
          <a:xfrm>
            <a:off x="6724891" y="5958982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7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00C7DA4-E32E-1867-28DC-CFE166991F5D}"/>
              </a:ext>
            </a:extLst>
          </p:cNvPr>
          <p:cNvSpPr/>
          <p:nvPr/>
        </p:nvSpPr>
        <p:spPr>
          <a:xfrm>
            <a:off x="7543308" y="6435524"/>
            <a:ext cx="231494" cy="23149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8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031E3E1-5652-E9DD-09F5-62F30E1E1346}"/>
              </a:ext>
            </a:extLst>
          </p:cNvPr>
          <p:cNvSpPr/>
          <p:nvPr/>
        </p:nvSpPr>
        <p:spPr>
          <a:xfrm>
            <a:off x="11076971" y="6106447"/>
            <a:ext cx="902827" cy="4448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0E2841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9,10,11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8C8919-98CD-E2A0-0E33-792F0677FB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557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ED9EBC-09DD-E3FE-0416-AA2312CDD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5E562-82E2-E4D2-EC94-F8A6CA1D6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137E4-6D13-B01D-8E77-AE8703348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283" y="740274"/>
            <a:ext cx="4106162" cy="5808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F4077A-2C21-5673-5732-E169C515AFAA}"/>
              </a:ext>
            </a:extLst>
          </p:cNvPr>
          <p:cNvSpPr txBox="1"/>
          <p:nvPr/>
        </p:nvSpPr>
        <p:spPr>
          <a:xfrm>
            <a:off x="648182" y="1956122"/>
            <a:ext cx="6136103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accent5"/>
                </a:solidFill>
              </a:rPr>
              <a:t>Learning Outcomes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Encoder Motors Familiarity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Close Loop Control Systems (PID)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IMU Calibration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Sensor Fusion (Filters: Complementary/Kalman/EKF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Robot Motion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Odometry Calculations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Path Planning Algorithms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A56208-12C1-7089-52CB-D0C25F3E6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28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B5C03B-3F02-7FAD-C4EA-8175D3411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7E92-BB2E-7A99-F348-C32D4D625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Health &amp; Safety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5C207C-BEA7-635F-4214-CB26237A2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70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679E4E-FA60-333C-3D1A-8CAD053BE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D373-9E99-904D-D16E-B665224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1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Health &amp; 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1E38AA-00CF-E36F-ED63-4C49F0C3D033}"/>
              </a:ext>
            </a:extLst>
          </p:cNvPr>
          <p:cNvSpPr txBox="1"/>
          <p:nvPr/>
        </p:nvSpPr>
        <p:spPr>
          <a:xfrm>
            <a:off x="207380" y="966334"/>
            <a:ext cx="110049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Double-check all power connections.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Ensure correct </a:t>
            </a:r>
            <a:r>
              <a:rPr lang="en-US" b="1" dirty="0">
                <a:solidFill>
                  <a:schemeClr val="accent4"/>
                </a:solidFill>
              </a:rPr>
              <a:t>GND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b="1" dirty="0">
                <a:solidFill>
                  <a:schemeClr val="accent4"/>
                </a:solidFill>
              </a:rPr>
              <a:t>VCC</a:t>
            </a:r>
            <a:r>
              <a:rPr lang="en-US" dirty="0">
                <a:solidFill>
                  <a:schemeClr val="bg1"/>
                </a:solidFill>
              </a:rPr>
              <a:t> wiring for the power supply, OLED, motor drivers, GPS, sensors, and other modules.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Use the correct input voltage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Battery input should be </a:t>
            </a:r>
            <a:r>
              <a:rPr lang="en-US" b="1" dirty="0">
                <a:solidFill>
                  <a:schemeClr val="bg1"/>
                </a:solidFill>
              </a:rPr>
              <a:t>between 5V and 12V</a:t>
            </a:r>
            <a:r>
              <a:rPr lang="en-US" dirty="0">
                <a:solidFill>
                  <a:schemeClr val="bg1"/>
                </a:solidFill>
              </a:rPr>
              <a:t> only.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Work on a safe surface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Use the kit on an </a:t>
            </a:r>
            <a:r>
              <a:rPr lang="en-US" b="1" dirty="0">
                <a:solidFill>
                  <a:schemeClr val="bg1"/>
                </a:solidFill>
              </a:rPr>
              <a:t>insulated table</a:t>
            </a:r>
            <a:r>
              <a:rPr lang="en-US" dirty="0">
                <a:solidFill>
                  <a:schemeClr val="bg1"/>
                </a:solidFill>
              </a:rPr>
              <a:t> (e.g., wood) and ensure the surface is </a:t>
            </a:r>
            <a:r>
              <a:rPr lang="en-US" b="1" dirty="0">
                <a:solidFill>
                  <a:schemeClr val="bg1"/>
                </a:solidFill>
              </a:rPr>
              <a:t>dry and clean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Avoid leaving the kit unattended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Do </a:t>
            </a:r>
            <a:r>
              <a:rPr lang="en-US" b="1" dirty="0">
                <a:solidFill>
                  <a:schemeClr val="bg1"/>
                </a:solidFill>
              </a:rPr>
              <a:t>not</a:t>
            </a:r>
            <a:r>
              <a:rPr lang="en-US" dirty="0">
                <a:solidFill>
                  <a:schemeClr val="bg1"/>
                </a:solidFill>
              </a:rPr>
              <a:t> keep the system powered on without supervision.</a:t>
            </a:r>
          </a:p>
          <a:p>
            <a:pPr marL="342900" indent="-342900">
              <a:buFont typeface="+mj-lt"/>
              <a:buAutoNum type="arabicPeriod"/>
            </a:pPr>
            <a:endParaRPr lang="en-GB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Build and Test Incrementally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Turn on the </a:t>
            </a:r>
            <a:r>
              <a:rPr lang="en-US" b="1" dirty="0">
                <a:solidFill>
                  <a:schemeClr val="bg1"/>
                </a:solidFill>
              </a:rPr>
              <a:t>microcontroller first</a:t>
            </a:r>
            <a:r>
              <a:rPr lang="en-US" dirty="0">
                <a:solidFill>
                  <a:schemeClr val="bg1"/>
                </a:solidFill>
              </a:rPr>
              <a:t>, then </a:t>
            </a:r>
            <a:r>
              <a:rPr lang="en-US" b="1" dirty="0">
                <a:solidFill>
                  <a:schemeClr val="bg1"/>
                </a:solidFill>
              </a:rPr>
              <a:t>build and test the circuit step-by-step</a:t>
            </a:r>
            <a:r>
              <a:rPr lang="en-US" dirty="0">
                <a:solidFill>
                  <a:schemeClr val="bg1"/>
                </a:solidFill>
              </a:rPr>
              <a:t>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Avoid wiring the entire system at once and powering it without intermediate testing.</a:t>
            </a:r>
          </a:p>
          <a:p>
            <a:pPr marL="342900" indent="-342900">
              <a:buFont typeface="+mj-lt"/>
              <a:buAutoNum type="arabicPeriod"/>
            </a:pPr>
            <a:endParaRPr lang="en-GB" b="1" dirty="0">
              <a:solidFill>
                <a:schemeClr val="accent5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Don’t leave Batteries charging unattended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chemeClr val="accent5"/>
                </a:solidFill>
              </a:rPr>
              <a:t>Robotic car is for in-door use only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0184AA-50B1-CE4C-E9DD-FA011DE9E8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5" name="Flowchart: Punched Tape 4">
            <a:extLst>
              <a:ext uri="{FF2B5EF4-FFF2-40B4-BE49-F238E27FC236}">
                <a16:creationId xmlns:a16="http://schemas.microsoft.com/office/drawing/2014/main" id="{0CB6ADB2-B4E7-87A4-FDE4-07CE35F85F99}"/>
              </a:ext>
            </a:extLst>
          </p:cNvPr>
          <p:cNvSpPr/>
          <p:nvPr/>
        </p:nvSpPr>
        <p:spPr>
          <a:xfrm>
            <a:off x="8724502" y="4659086"/>
            <a:ext cx="3183918" cy="2046514"/>
          </a:xfrm>
          <a:prstGeom prst="flowChartPunchedTap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Always follow 4-eyes principle when it comes to checking</a:t>
            </a:r>
            <a:r>
              <a:rPr lang="en-GB" sz="2400" dirty="0"/>
              <a:t> </a:t>
            </a:r>
            <a:r>
              <a:rPr lang="en-GB" sz="2400" b="1" u="sng" dirty="0"/>
              <a:t>VCC &amp; GND</a:t>
            </a:r>
          </a:p>
        </p:txBody>
      </p:sp>
    </p:spTree>
    <p:extLst>
      <p:ext uri="{BB962C8B-B14F-4D97-AF65-F5344CB8AC3E}">
        <p14:creationId xmlns:p14="http://schemas.microsoft.com/office/powerpoint/2010/main" val="3096323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1A33AE-D51B-2F96-4676-908F7AD7F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8152-04F7-357B-E8A9-58F6480AE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1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Motor Driver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1C21F7-EA41-F617-CB86-9DE33344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7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1E1734-BA8D-A728-86A6-4C409AB6E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8B68-F928-CFA4-F85F-C2BE90537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B936C-7D2C-B080-89A3-F55F02541529}"/>
              </a:ext>
            </a:extLst>
          </p:cNvPr>
          <p:cNvSpPr txBox="1"/>
          <p:nvPr/>
        </p:nvSpPr>
        <p:spPr>
          <a:xfrm>
            <a:off x="1580502" y="1936870"/>
            <a:ext cx="2622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Series:</a:t>
            </a:r>
            <a:r>
              <a:rPr lang="en-GB" dirty="0">
                <a:solidFill>
                  <a:schemeClr val="bg1"/>
                </a:solidFill>
              </a:rPr>
              <a:t> JGA25-370 6V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Speed:</a:t>
            </a:r>
            <a:r>
              <a:rPr lang="en-GB" dirty="0">
                <a:solidFill>
                  <a:schemeClr val="bg1"/>
                </a:solidFill>
              </a:rPr>
              <a:t> 130 RPM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5"/>
                </a:solidFill>
              </a:rPr>
              <a:t>Voltage:</a:t>
            </a:r>
            <a:r>
              <a:rPr lang="en-GB" dirty="0">
                <a:solidFill>
                  <a:schemeClr val="bg1"/>
                </a:solidFill>
              </a:rPr>
              <a:t> 6V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C81E5-821C-1129-A681-F06D2B41F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0ACC51-B9D5-8F22-55FC-056CB38A9B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187"/>
          <a:stretch>
            <a:fillRect/>
          </a:stretch>
        </p:blipFill>
        <p:spPr>
          <a:xfrm>
            <a:off x="780380" y="2895600"/>
            <a:ext cx="3900476" cy="3699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AC1337-8DA8-CD90-BFFB-0008B777FA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0575" y="3638125"/>
            <a:ext cx="1729890" cy="17679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B186D4-35C4-55ED-9E68-4B2D699E7CEF}"/>
              </a:ext>
            </a:extLst>
          </p:cNvPr>
          <p:cNvSpPr txBox="1"/>
          <p:nvPr/>
        </p:nvSpPr>
        <p:spPr>
          <a:xfrm>
            <a:off x="7672552" y="1555738"/>
            <a:ext cx="3054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TB 6612 Motor Driver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E853E6-15C1-7A08-B906-C5787A14879A}"/>
              </a:ext>
            </a:extLst>
          </p:cNvPr>
          <p:cNvSpPr txBox="1"/>
          <p:nvPr/>
        </p:nvSpPr>
        <p:spPr>
          <a:xfrm>
            <a:off x="940651" y="1439805"/>
            <a:ext cx="43112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Encoder Motor Specifications</a:t>
            </a:r>
          </a:p>
        </p:txBody>
      </p:sp>
    </p:spTree>
    <p:extLst>
      <p:ext uri="{BB962C8B-B14F-4D97-AF65-F5344CB8AC3E}">
        <p14:creationId xmlns:p14="http://schemas.microsoft.com/office/powerpoint/2010/main" val="167716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CE9374-C3F6-82B6-787B-A87A9AF24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96E7-19D3-4E02-6463-6F5533774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" y="-4988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Navigational Robot Car-3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178B15-7460-0F64-C8CE-86F66CE9DF73}"/>
              </a:ext>
            </a:extLst>
          </p:cNvPr>
          <p:cNvSpPr txBox="1"/>
          <p:nvPr/>
        </p:nvSpPr>
        <p:spPr>
          <a:xfrm>
            <a:off x="562512" y="1463405"/>
            <a:ext cx="54072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2"/>
                </a:solidFill>
              </a:rPr>
              <a:t>Encoder Motors PINS and 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Cable Type – JST PH 2.0 – 6 PIN (Same Side)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When Powered the LEDs on Encoder must light up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1A8C29-55AB-2510-4461-B1FE29700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568" y="885841"/>
            <a:ext cx="4693920" cy="25368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CDC196-DD01-26F0-1771-155926F67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68" y="3607332"/>
            <a:ext cx="4693920" cy="26912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D23D1A-E577-D2C4-6BEA-3EE2F6F94A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393" b="10966"/>
          <a:stretch>
            <a:fillRect/>
          </a:stretch>
        </p:blipFill>
        <p:spPr bwMode="auto">
          <a:xfrm>
            <a:off x="678222" y="3316490"/>
            <a:ext cx="4267200" cy="32729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77E8B2-2806-232A-038F-B7AF005DE7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966" y="0"/>
            <a:ext cx="2100150" cy="56605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89D9B4C-B966-AA97-DB45-2CA04E822437}"/>
              </a:ext>
            </a:extLst>
          </p:cNvPr>
          <p:cNvSpPr/>
          <p:nvPr/>
        </p:nvSpPr>
        <p:spPr>
          <a:xfrm>
            <a:off x="2079593" y="3316490"/>
            <a:ext cx="1121229" cy="707571"/>
          </a:xfrm>
          <a:prstGeom prst="ellipse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5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C7A6DE2-8A7B-295D-2593-BFFAD6524E11}"/>
              </a:ext>
            </a:extLst>
          </p:cNvPr>
          <p:cNvSpPr/>
          <p:nvPr/>
        </p:nvSpPr>
        <p:spPr>
          <a:xfrm>
            <a:off x="3668486" y="5228686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4BA3358-AC52-3612-B3CC-85DA72B9E160}"/>
              </a:ext>
            </a:extLst>
          </p:cNvPr>
          <p:cNvSpPr/>
          <p:nvPr/>
        </p:nvSpPr>
        <p:spPr>
          <a:xfrm>
            <a:off x="990601" y="5250455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D0F645F-4504-0C1D-FEC1-E952736FAFD3}"/>
              </a:ext>
            </a:extLst>
          </p:cNvPr>
          <p:cNvSpPr/>
          <p:nvPr/>
        </p:nvSpPr>
        <p:spPr>
          <a:xfrm>
            <a:off x="3657601" y="3682921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D11322E-BEE7-A2EB-642B-20B08E4B62A5}"/>
              </a:ext>
            </a:extLst>
          </p:cNvPr>
          <p:cNvSpPr/>
          <p:nvPr/>
        </p:nvSpPr>
        <p:spPr>
          <a:xfrm>
            <a:off x="979716" y="3704690"/>
            <a:ext cx="762000" cy="132805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227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ZASRobotics">
      <a:dk1>
        <a:sysClr val="windowText" lastClr="000000"/>
      </a:dk1>
      <a:lt1>
        <a:sysClr val="window" lastClr="FFFFFF"/>
      </a:lt1>
      <a:dk2>
        <a:srgbClr val="0E2841"/>
      </a:dk2>
      <a:lt2>
        <a:srgbClr val="8ECAE6"/>
      </a:lt2>
      <a:accent1>
        <a:srgbClr val="219EBC"/>
      </a:accent1>
      <a:accent2>
        <a:srgbClr val="8ECAE6"/>
      </a:accent2>
      <a:accent3>
        <a:srgbClr val="023047"/>
      </a:accent3>
      <a:accent4>
        <a:srgbClr val="FF715B"/>
      </a:accent4>
      <a:accent5>
        <a:srgbClr val="F9CB4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1390</Words>
  <Application>Microsoft Office PowerPoint</Application>
  <PresentationFormat>Widescreen</PresentationFormat>
  <Paragraphs>241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1_Office Theme</vt:lpstr>
      <vt:lpstr>Navigational Robotics Series  Robot Car-3 (Encoders &amp; IMU)</vt:lpstr>
      <vt:lpstr>Navigational Robot Car-3 (Encoders &amp; IMU)</vt:lpstr>
      <vt:lpstr>Navigational Robot Car-3 (Encoders &amp; IMU)</vt:lpstr>
      <vt:lpstr>Navigational Robot Car-3</vt:lpstr>
      <vt:lpstr>Health &amp; Safety</vt:lpstr>
      <vt:lpstr>Health &amp; Safety</vt:lpstr>
      <vt:lpstr>Motor Driver</vt:lpstr>
      <vt:lpstr>Navigational Robot Car-3</vt:lpstr>
      <vt:lpstr>Navigational Robot Car-3</vt:lpstr>
      <vt:lpstr>Navigational Robot Car-3</vt:lpstr>
      <vt:lpstr>Navigational Robot Car-3</vt:lpstr>
      <vt:lpstr>Test Basic Movement</vt:lpstr>
      <vt:lpstr>Initial Setup - Test Basic Movements</vt:lpstr>
      <vt:lpstr>Initial Setup - Test Basic Movements</vt:lpstr>
      <vt:lpstr>Basic Encoder Motors Functionality</vt:lpstr>
      <vt:lpstr>Basic Encoder Motors Functionality</vt:lpstr>
      <vt:lpstr>Basic Encoder Motors Functionality</vt:lpstr>
      <vt:lpstr>Simple PID Controller for Straight Line Drive</vt:lpstr>
      <vt:lpstr>Simple PID Controller for Straight Line Drive</vt:lpstr>
      <vt:lpstr>Simple PID Controller for Straight Line Drive</vt:lpstr>
      <vt:lpstr>Digital Compass</vt:lpstr>
      <vt:lpstr>Digital Compass</vt:lpstr>
      <vt:lpstr>Digital Compass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Fakruddin Mohammed</dc:creator>
  <cp:lastModifiedBy>Fakruddin Mohammed</cp:lastModifiedBy>
  <cp:revision>62</cp:revision>
  <dcterms:created xsi:type="dcterms:W3CDTF">2025-11-18T22:03:36Z</dcterms:created>
  <dcterms:modified xsi:type="dcterms:W3CDTF">2025-11-22T21:51:18Z</dcterms:modified>
</cp:coreProperties>
</file>

<file path=docProps/thumbnail.jpeg>
</file>